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21" r:id="rId2"/>
    <p:sldId id="822" r:id="rId3"/>
    <p:sldId id="823" r:id="rId4"/>
    <p:sldId id="824" r:id="rId5"/>
    <p:sldId id="825" r:id="rId6"/>
    <p:sldId id="826" r:id="rId7"/>
    <p:sldId id="827" r:id="rId8"/>
    <p:sldId id="828" r:id="rId9"/>
    <p:sldId id="309" r:id="rId10"/>
    <p:sldId id="815" r:id="rId11"/>
    <p:sldId id="816" r:id="rId12"/>
    <p:sldId id="307" r:id="rId13"/>
    <p:sldId id="313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0FE"/>
    <a:srgbClr val="ADD1FD"/>
    <a:srgbClr val="A3B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r>
            <a:rPr lang="ru-RU" sz="1200" b="1" dirty="0">
              <a:solidFill>
                <a:schemeClr val="bg1"/>
              </a:solidFill>
            </a:rPr>
            <a:t>Федеральный </a:t>
          </a:r>
        </a:p>
        <a:p>
          <a:r>
            <a:rPr lang="ru-RU" sz="1200" b="1" dirty="0">
              <a:solidFill>
                <a:schemeClr val="bg1"/>
              </a:solidFill>
            </a:rPr>
            <a:t>уровень</a:t>
          </a:r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200" b="1" dirty="0"/>
            <a:t>Уровень ОО</a:t>
          </a:r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16" custLinFactNeighborY="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952A2-E36A-4C36-9F3E-BBB3A16BEAFF}" type="presOf" srcId="{CBB2EDB4-08BF-49DB-9282-C363CE23E3D0}" destId="{7099C5AD-A666-455F-9144-31509FAE35FB}" srcOrd="0" destOrd="0" presId="urn:microsoft.com/office/officeart/2005/8/layout/pyramid1"/>
    <dgm:cxn modelId="{792CBD91-D1FA-4645-B0E6-1E344FDF5B5F}" type="presOf" srcId="{F014B99B-BC0F-4D51-AA35-03139CBC5BDF}" destId="{158BBE6D-1C8E-4142-827F-B1B32D20364B}" srcOrd="1" destOrd="0" presId="urn:microsoft.com/office/officeart/2005/8/layout/pyramid1"/>
    <dgm:cxn modelId="{CB6F3BE7-F153-4CED-8270-72A0F84A15F2}" type="presOf" srcId="{CBB2EDB4-08BF-49DB-9282-C363CE23E3D0}" destId="{8064A9E2-4365-4891-A563-4210D9FE6047}" srcOrd="1" destOrd="0" presId="urn:microsoft.com/office/officeart/2005/8/layout/pyramid1"/>
    <dgm:cxn modelId="{EBAC2FB6-06C0-4A9E-9E1C-FA45C82478E1}" type="presOf" srcId="{F014B99B-BC0F-4D51-AA35-03139CBC5BDF}" destId="{47753778-DDCD-4F66-8671-0963E55AC1AB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684A2119-F004-4EA4-91AB-934B6F8401A9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87C54C2A-2433-412F-AFDC-EF80684BA9FB}" type="presOf" srcId="{C055D918-0D48-44D3-9287-CAE1B93EB64A}" destId="{8C222443-D6D5-437E-8A06-7845FF64044F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1E5B1BBB-EB15-427C-923B-76FB6018FA59}" type="presOf" srcId="{8380A261-4409-4C6B-8A07-0D64C5422F6D}" destId="{EB789FCB-B92C-4A52-BB06-4A95FA62001B}" srcOrd="1" destOrd="0" presId="urn:microsoft.com/office/officeart/2005/8/layout/pyramid1"/>
    <dgm:cxn modelId="{FC54928D-8489-45BE-A419-478DF3152712}" type="presParOf" srcId="{8C222443-D6D5-437E-8A06-7845FF64044F}" destId="{8E592AC7-B094-488F-86DE-8B46AA43A5F7}" srcOrd="0" destOrd="0" presId="urn:microsoft.com/office/officeart/2005/8/layout/pyramid1"/>
    <dgm:cxn modelId="{DC294B94-6F0D-4281-8DCC-7EE503DCE163}" type="presParOf" srcId="{8E592AC7-B094-488F-86DE-8B46AA43A5F7}" destId="{47753778-DDCD-4F66-8671-0963E55AC1AB}" srcOrd="0" destOrd="0" presId="urn:microsoft.com/office/officeart/2005/8/layout/pyramid1"/>
    <dgm:cxn modelId="{32B8B60D-2A65-4E4C-9F0F-98AF62A9611C}" type="presParOf" srcId="{8E592AC7-B094-488F-86DE-8B46AA43A5F7}" destId="{158BBE6D-1C8E-4142-827F-B1B32D20364B}" srcOrd="1" destOrd="0" presId="urn:microsoft.com/office/officeart/2005/8/layout/pyramid1"/>
    <dgm:cxn modelId="{4C8D2E90-553F-4C69-9633-5DB19C6B4730}" type="presParOf" srcId="{8C222443-D6D5-437E-8A06-7845FF64044F}" destId="{08609C55-E487-4600-AFD0-8994D3888F22}" srcOrd="1" destOrd="0" presId="urn:microsoft.com/office/officeart/2005/8/layout/pyramid1"/>
    <dgm:cxn modelId="{9AE41948-5B39-48DA-8B26-40AF888C607C}" type="presParOf" srcId="{08609C55-E487-4600-AFD0-8994D3888F22}" destId="{7099C5AD-A666-455F-9144-31509FAE35FB}" srcOrd="0" destOrd="0" presId="urn:microsoft.com/office/officeart/2005/8/layout/pyramid1"/>
    <dgm:cxn modelId="{EDA768DD-D368-40A1-A0BA-204DC4265C49}" type="presParOf" srcId="{08609C55-E487-4600-AFD0-8994D3888F22}" destId="{8064A9E2-4365-4891-A563-4210D9FE6047}" srcOrd="1" destOrd="0" presId="urn:microsoft.com/office/officeart/2005/8/layout/pyramid1"/>
    <dgm:cxn modelId="{EE52A2AF-CD13-415D-9E54-7F7697F26A0C}" type="presParOf" srcId="{8C222443-D6D5-437E-8A06-7845FF64044F}" destId="{4E66420A-6794-4210-A8DC-A681DFE94B26}" srcOrd="2" destOrd="0" presId="urn:microsoft.com/office/officeart/2005/8/layout/pyramid1"/>
    <dgm:cxn modelId="{3162D02E-FA21-4300-B51B-7304BA500A88}" type="presParOf" srcId="{4E66420A-6794-4210-A8DC-A681DFE94B26}" destId="{3405B94A-B110-4EB0-B99D-680A85764021}" srcOrd="0" destOrd="0" presId="urn:microsoft.com/office/officeart/2005/8/layout/pyramid1"/>
    <dgm:cxn modelId="{48E779E7-74C8-4ED9-B4DB-8D03ECADD262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FEE5F0-45C5-4CFF-BA2D-8A60B5871492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BD7538-E1B7-4A14-9649-1C582DF5D4FE}">
      <dgm:prSet phldrT="[Текст]" custT="1"/>
      <dgm:spPr>
        <a:solidFill>
          <a:srgbClr val="9EE0FE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Сообщение пользователям о необходимости оформления листов самообследования</a:t>
          </a:r>
        </a:p>
      </dgm:t>
    </dgm:pt>
    <dgm:pt modelId="{B406846E-9354-4D37-9D29-9412891BCA3C}" type="parTrans" cxnId="{C4C80438-EAA9-4321-BFD7-B17FD2CDF6C5}">
      <dgm:prSet/>
      <dgm:spPr/>
      <dgm:t>
        <a:bodyPr/>
        <a:lstStyle/>
        <a:p>
          <a:endParaRPr lang="ru-RU"/>
        </a:p>
      </dgm:t>
    </dgm:pt>
    <dgm:pt modelId="{98F1C1C8-A9C5-40A9-916F-5131661F376A}" type="sibTrans" cxnId="{C4C80438-EAA9-4321-BFD7-B17FD2CDF6C5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40A066F-B17F-45B8-89F8-3AD1EC3F21AE}">
      <dgm:prSet phldrT="[Текст]" custT="1"/>
      <dgm:spPr>
        <a:solidFill>
          <a:srgbClr val="9EE0FE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5. Подтверждение сдачи методических разработок методистом</a:t>
          </a:r>
        </a:p>
      </dgm:t>
    </dgm:pt>
    <dgm:pt modelId="{D3E3434C-981A-44CE-BE18-A5D126FDAEB8}" type="parTrans" cxnId="{6BF5B657-B78C-4B8A-9DD2-7E43D1DB1413}">
      <dgm:prSet/>
      <dgm:spPr/>
      <dgm:t>
        <a:bodyPr/>
        <a:lstStyle/>
        <a:p>
          <a:endParaRPr lang="ru-RU"/>
        </a:p>
      </dgm:t>
    </dgm:pt>
    <dgm:pt modelId="{80935358-8300-4C43-A619-5E4D01ECEE1C}" type="sibTrans" cxnId="{6BF5B657-B78C-4B8A-9DD2-7E43D1DB1413}">
      <dgm:prSet/>
      <dgm:spPr/>
      <dgm:t>
        <a:bodyPr/>
        <a:lstStyle/>
        <a:p>
          <a:endParaRPr lang="ru-RU"/>
        </a:p>
      </dgm:t>
    </dgm:pt>
    <dgm:pt modelId="{07E9D862-254D-46C5-A0D0-BD60FD084431}">
      <dgm:prSet phldrT="[Текст]"/>
      <dgm:spPr/>
      <dgm:t>
        <a:bodyPr/>
        <a:lstStyle/>
        <a:p>
          <a:endParaRPr lang="ru-RU"/>
        </a:p>
      </dgm:t>
    </dgm:pt>
    <dgm:pt modelId="{0EA3F1EE-441D-405A-8935-9EA1BEF45ADD}" type="parTrans" cxnId="{85A5A7F7-C6CE-4326-B522-1D29B69B9034}">
      <dgm:prSet/>
      <dgm:spPr/>
      <dgm:t>
        <a:bodyPr/>
        <a:lstStyle/>
        <a:p>
          <a:endParaRPr lang="ru-RU"/>
        </a:p>
      </dgm:t>
    </dgm:pt>
    <dgm:pt modelId="{B3D9C5EE-F500-42A2-9142-57FDA1BF22AE}" type="sibTrans" cxnId="{85A5A7F7-C6CE-4326-B522-1D29B69B9034}">
      <dgm:prSet/>
      <dgm:spPr/>
      <dgm:t>
        <a:bodyPr/>
        <a:lstStyle/>
        <a:p>
          <a:endParaRPr lang="ru-RU"/>
        </a:p>
      </dgm:t>
    </dgm:pt>
    <dgm:pt modelId="{2B8E528B-B59C-46A5-8EBC-B248E02C47B1}">
      <dgm:prSet phldrT="[Текст]" custT="1"/>
      <dgm:spPr>
        <a:solidFill>
          <a:srgbClr val="9EE0FE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2. Заполнение листа самообследования с комплектом подтверждающих документов</a:t>
          </a:r>
        </a:p>
      </dgm:t>
    </dgm:pt>
    <dgm:pt modelId="{5A2109F1-5714-4AB0-B497-0BB2290288C0}" type="parTrans" cxnId="{E1011D21-2F5C-4B7B-A197-65E7014AC0EB}">
      <dgm:prSet/>
      <dgm:spPr/>
      <dgm:t>
        <a:bodyPr/>
        <a:lstStyle/>
        <a:p>
          <a:endParaRPr lang="ru-RU"/>
        </a:p>
      </dgm:t>
    </dgm:pt>
    <dgm:pt modelId="{EB8C6CE8-C0DC-4EDC-9F28-F1A973E801DD}" type="sibTrans" cxnId="{E1011D21-2F5C-4B7B-A197-65E7014AC0EB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F68A3DDF-6DB4-4987-B53D-BCDBCA10BAEB}">
      <dgm:prSet phldrT="[Текст]" custT="1"/>
      <dgm:spPr>
        <a:solidFill>
          <a:srgbClr val="9EE0FE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3. Подтверждение  выполненных задач от зам.директора по УВР</a:t>
          </a:r>
        </a:p>
      </dgm:t>
    </dgm:pt>
    <dgm:pt modelId="{8EFFDE97-27ED-4BEE-94F2-E44BC495E713}" type="parTrans" cxnId="{0FF18272-5323-40BD-820A-BCA1928EF8F0}">
      <dgm:prSet/>
      <dgm:spPr/>
      <dgm:t>
        <a:bodyPr/>
        <a:lstStyle/>
        <a:p>
          <a:endParaRPr lang="ru-RU"/>
        </a:p>
      </dgm:t>
    </dgm:pt>
    <dgm:pt modelId="{E7C70EB0-ACEC-4279-BCCC-DF6F633D54FD}" type="sibTrans" cxnId="{0FF18272-5323-40BD-820A-BCA1928EF8F0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FC5BD7F4-96B4-47C9-998E-6FC57FDD5E06}">
      <dgm:prSet phldrT="[Текст]" custT="1"/>
      <dgm:spPr>
        <a:solidFill>
          <a:srgbClr val="9EE0FE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4. Подтверждение выполненных задач от зам.директора по УПР</a:t>
          </a:r>
        </a:p>
      </dgm:t>
    </dgm:pt>
    <dgm:pt modelId="{B255644D-8A28-46C9-BF4D-930A9544BCBC}" type="parTrans" cxnId="{D299D945-5B06-4459-93D5-DC15415E57A0}">
      <dgm:prSet/>
      <dgm:spPr/>
      <dgm:t>
        <a:bodyPr/>
        <a:lstStyle/>
        <a:p>
          <a:endParaRPr lang="ru-RU"/>
        </a:p>
      </dgm:t>
    </dgm:pt>
    <dgm:pt modelId="{CA06A359-1AEE-4640-8FE2-7A447B44B5F4}" type="sibTrans" cxnId="{D299D945-5B06-4459-93D5-DC15415E57A0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750584B0-8F72-4FC1-8F04-083026C179E3}" type="pres">
      <dgm:prSet presAssocID="{6BFEE5F0-45C5-4CFF-BA2D-8A60B58714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C6604F-7771-4662-8AA0-396AE1A5BE3F}" type="pres">
      <dgm:prSet presAssocID="{6BFEE5F0-45C5-4CFF-BA2D-8A60B5871492}" presName="dummyMaxCanvas" presStyleCnt="0">
        <dgm:presLayoutVars/>
      </dgm:prSet>
      <dgm:spPr/>
    </dgm:pt>
    <dgm:pt modelId="{30FEC8C0-9AF4-4C08-9FBE-E2B4BF8EDC03}" type="pres">
      <dgm:prSet presAssocID="{6BFEE5F0-45C5-4CFF-BA2D-8A60B587149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66500-1CE0-4E21-ABD1-DA4624D064AC}" type="pres">
      <dgm:prSet presAssocID="{6BFEE5F0-45C5-4CFF-BA2D-8A60B587149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03898-272E-4EF0-AF67-078971E9CE25}" type="pres">
      <dgm:prSet presAssocID="{6BFEE5F0-45C5-4CFF-BA2D-8A60B587149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7664F-C9B3-4249-A8B8-C4D300FA926D}" type="pres">
      <dgm:prSet presAssocID="{6BFEE5F0-45C5-4CFF-BA2D-8A60B587149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6D48D-BAD0-473B-A278-4CF37A911351}" type="pres">
      <dgm:prSet presAssocID="{6BFEE5F0-45C5-4CFF-BA2D-8A60B587149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552E2-4F18-4949-BE6B-3424A9372BC7}" type="pres">
      <dgm:prSet presAssocID="{6BFEE5F0-45C5-4CFF-BA2D-8A60B587149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2DFB3-AB61-455F-9BB7-2E64B786D895}" type="pres">
      <dgm:prSet presAssocID="{6BFEE5F0-45C5-4CFF-BA2D-8A60B587149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A8CAC-EB46-4693-A9F5-A064E8EFDD0C}" type="pres">
      <dgm:prSet presAssocID="{6BFEE5F0-45C5-4CFF-BA2D-8A60B587149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65600-431D-4308-99D7-92F1861F9C31}" type="pres">
      <dgm:prSet presAssocID="{6BFEE5F0-45C5-4CFF-BA2D-8A60B587149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72557-98A8-484B-B82C-065B0616D77B}" type="pres">
      <dgm:prSet presAssocID="{6BFEE5F0-45C5-4CFF-BA2D-8A60B587149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1FB49-1DD9-4303-9D35-94208F3E324B}" type="pres">
      <dgm:prSet presAssocID="{6BFEE5F0-45C5-4CFF-BA2D-8A60B587149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162F8-B5E5-4AE8-89A7-33FD83ECEF0D}" type="pres">
      <dgm:prSet presAssocID="{6BFEE5F0-45C5-4CFF-BA2D-8A60B587149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D35B8-8792-44B6-A00D-B33E61D3EFF6}" type="pres">
      <dgm:prSet presAssocID="{6BFEE5F0-45C5-4CFF-BA2D-8A60B587149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8857A-1BF0-4921-8D21-7BADDAF5D973}" type="pres">
      <dgm:prSet presAssocID="{6BFEE5F0-45C5-4CFF-BA2D-8A60B587149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B96756-A65B-45D0-B586-FE0C26B2514D}" type="presOf" srcId="{2B8E528B-B59C-46A5-8EBC-B248E02C47B1}" destId="{5231FB49-1DD9-4303-9D35-94208F3E324B}" srcOrd="1" destOrd="0" presId="urn:microsoft.com/office/officeart/2005/8/layout/vProcess5"/>
    <dgm:cxn modelId="{0FF18272-5323-40BD-820A-BCA1928EF8F0}" srcId="{6BFEE5F0-45C5-4CFF-BA2D-8A60B5871492}" destId="{F68A3DDF-6DB4-4987-B53D-BCDBCA10BAEB}" srcOrd="2" destOrd="0" parTransId="{8EFFDE97-27ED-4BEE-94F2-E44BC495E713}" sibTransId="{E7C70EB0-ACEC-4279-BCCC-DF6F633D54FD}"/>
    <dgm:cxn modelId="{C4C80438-EAA9-4321-BFD7-B17FD2CDF6C5}" srcId="{6BFEE5F0-45C5-4CFF-BA2D-8A60B5871492}" destId="{DABD7538-E1B7-4A14-9649-1C582DF5D4FE}" srcOrd="0" destOrd="0" parTransId="{B406846E-9354-4D37-9D29-9412891BCA3C}" sibTransId="{98F1C1C8-A9C5-40A9-916F-5131661F376A}"/>
    <dgm:cxn modelId="{F2936C4A-6155-4687-8F74-B886BE8884A4}" type="presOf" srcId="{CA06A359-1AEE-4640-8FE2-7A447B44B5F4}" destId="{7B365600-431D-4308-99D7-92F1861F9C31}" srcOrd="0" destOrd="0" presId="urn:microsoft.com/office/officeart/2005/8/layout/vProcess5"/>
    <dgm:cxn modelId="{CA1C1E4C-3053-4155-9C80-B1EB95B72E42}" type="presOf" srcId="{640A066F-B17F-45B8-89F8-3AD1EC3F21AE}" destId="{6EA6D48D-BAD0-473B-A278-4CF37A911351}" srcOrd="0" destOrd="0" presId="urn:microsoft.com/office/officeart/2005/8/layout/vProcess5"/>
    <dgm:cxn modelId="{6BF5B657-B78C-4B8A-9DD2-7E43D1DB1413}" srcId="{6BFEE5F0-45C5-4CFF-BA2D-8A60B5871492}" destId="{640A066F-B17F-45B8-89F8-3AD1EC3F21AE}" srcOrd="4" destOrd="0" parTransId="{D3E3434C-981A-44CE-BE18-A5D126FDAEB8}" sibTransId="{80935358-8300-4C43-A619-5E4D01ECEE1C}"/>
    <dgm:cxn modelId="{AD4C42F7-DE47-434E-8959-D5B9CE32EA7E}" type="presOf" srcId="{EB8C6CE8-C0DC-4EDC-9F28-F1A973E801DD}" destId="{03E2DFB3-AB61-455F-9BB7-2E64B786D895}" srcOrd="0" destOrd="0" presId="urn:microsoft.com/office/officeart/2005/8/layout/vProcess5"/>
    <dgm:cxn modelId="{97F82EF7-7515-4153-B282-2AB399590B60}" type="presOf" srcId="{F68A3DDF-6DB4-4987-B53D-BCDBCA10BAEB}" destId="{246162F8-B5E5-4AE8-89A7-33FD83ECEF0D}" srcOrd="1" destOrd="0" presId="urn:microsoft.com/office/officeart/2005/8/layout/vProcess5"/>
    <dgm:cxn modelId="{85A5A7F7-C6CE-4326-B522-1D29B69B9034}" srcId="{6BFEE5F0-45C5-4CFF-BA2D-8A60B5871492}" destId="{07E9D862-254D-46C5-A0D0-BD60FD084431}" srcOrd="5" destOrd="0" parTransId="{0EA3F1EE-441D-405A-8935-9EA1BEF45ADD}" sibTransId="{B3D9C5EE-F500-42A2-9142-57FDA1BF22AE}"/>
    <dgm:cxn modelId="{1DCF82CF-BAC7-4911-ABB5-341E43019593}" type="presOf" srcId="{FC5BD7F4-96B4-47C9-998E-6FC57FDD5E06}" destId="{7B17664F-C9B3-4249-A8B8-C4D300FA926D}" srcOrd="0" destOrd="0" presId="urn:microsoft.com/office/officeart/2005/8/layout/vProcess5"/>
    <dgm:cxn modelId="{E1011D21-2F5C-4B7B-A197-65E7014AC0EB}" srcId="{6BFEE5F0-45C5-4CFF-BA2D-8A60B5871492}" destId="{2B8E528B-B59C-46A5-8EBC-B248E02C47B1}" srcOrd="1" destOrd="0" parTransId="{5A2109F1-5714-4AB0-B497-0BB2290288C0}" sibTransId="{EB8C6CE8-C0DC-4EDC-9F28-F1A973E801DD}"/>
    <dgm:cxn modelId="{1BA5EBE3-3F4C-4EF6-8FC0-B070677DAC04}" type="presOf" srcId="{DABD7538-E1B7-4A14-9649-1C582DF5D4FE}" destId="{5FD72557-98A8-484B-B82C-065B0616D77B}" srcOrd="1" destOrd="0" presId="urn:microsoft.com/office/officeart/2005/8/layout/vProcess5"/>
    <dgm:cxn modelId="{D299D945-5B06-4459-93D5-DC15415E57A0}" srcId="{6BFEE5F0-45C5-4CFF-BA2D-8A60B5871492}" destId="{FC5BD7F4-96B4-47C9-998E-6FC57FDD5E06}" srcOrd="3" destOrd="0" parTransId="{B255644D-8A28-46C9-BF4D-930A9544BCBC}" sibTransId="{CA06A359-1AEE-4640-8FE2-7A447B44B5F4}"/>
    <dgm:cxn modelId="{BDAFD23A-A7B6-4510-9AD5-01A9D9D104D0}" type="presOf" srcId="{640A066F-B17F-45B8-89F8-3AD1EC3F21AE}" destId="{E858857A-1BF0-4921-8D21-7BADDAF5D973}" srcOrd="1" destOrd="0" presId="urn:microsoft.com/office/officeart/2005/8/layout/vProcess5"/>
    <dgm:cxn modelId="{DF3A725C-117B-4BA3-8C5F-0097ECD451AB}" type="presOf" srcId="{6BFEE5F0-45C5-4CFF-BA2D-8A60B5871492}" destId="{750584B0-8F72-4FC1-8F04-083026C179E3}" srcOrd="0" destOrd="0" presId="urn:microsoft.com/office/officeart/2005/8/layout/vProcess5"/>
    <dgm:cxn modelId="{F1B496A5-85E4-4F87-B331-D2BB656EA1BD}" type="presOf" srcId="{FC5BD7F4-96B4-47C9-998E-6FC57FDD5E06}" destId="{F8DD35B8-8792-44B6-A00D-B33E61D3EFF6}" srcOrd="1" destOrd="0" presId="urn:microsoft.com/office/officeart/2005/8/layout/vProcess5"/>
    <dgm:cxn modelId="{7DCF197F-11A3-4556-BDF8-A07A795ABA8F}" type="presOf" srcId="{98F1C1C8-A9C5-40A9-916F-5131661F376A}" destId="{AE9552E2-4F18-4949-BE6B-3424A9372BC7}" srcOrd="0" destOrd="0" presId="urn:microsoft.com/office/officeart/2005/8/layout/vProcess5"/>
    <dgm:cxn modelId="{5612FB7A-1C75-4F96-8FBA-CE09ED85426A}" type="presOf" srcId="{2B8E528B-B59C-46A5-8EBC-B248E02C47B1}" destId="{FE366500-1CE0-4E21-ABD1-DA4624D064AC}" srcOrd="0" destOrd="0" presId="urn:microsoft.com/office/officeart/2005/8/layout/vProcess5"/>
    <dgm:cxn modelId="{ACB935DF-5A92-4297-8AE6-F203006084DF}" type="presOf" srcId="{F68A3DDF-6DB4-4987-B53D-BCDBCA10BAEB}" destId="{B6A03898-272E-4EF0-AF67-078971E9CE25}" srcOrd="0" destOrd="0" presId="urn:microsoft.com/office/officeart/2005/8/layout/vProcess5"/>
    <dgm:cxn modelId="{D47FAA15-73AF-4099-9318-F213010D9493}" type="presOf" srcId="{E7C70EB0-ACEC-4279-BCCC-DF6F633D54FD}" destId="{D89A8CAC-EB46-4693-A9F5-A064E8EFDD0C}" srcOrd="0" destOrd="0" presId="urn:microsoft.com/office/officeart/2005/8/layout/vProcess5"/>
    <dgm:cxn modelId="{66AFC5CF-7352-4F56-A0AA-6A3450F7DA57}" type="presOf" srcId="{DABD7538-E1B7-4A14-9649-1C582DF5D4FE}" destId="{30FEC8C0-9AF4-4C08-9FBE-E2B4BF8EDC03}" srcOrd="0" destOrd="0" presId="urn:microsoft.com/office/officeart/2005/8/layout/vProcess5"/>
    <dgm:cxn modelId="{D356F34A-5BBF-4E1C-A6A1-863F5F7497D7}" type="presParOf" srcId="{750584B0-8F72-4FC1-8F04-083026C179E3}" destId="{75C6604F-7771-4662-8AA0-396AE1A5BE3F}" srcOrd="0" destOrd="0" presId="urn:microsoft.com/office/officeart/2005/8/layout/vProcess5"/>
    <dgm:cxn modelId="{C54A4B63-A4B9-4FF8-B06E-DF5A8CC621C2}" type="presParOf" srcId="{750584B0-8F72-4FC1-8F04-083026C179E3}" destId="{30FEC8C0-9AF4-4C08-9FBE-E2B4BF8EDC03}" srcOrd="1" destOrd="0" presId="urn:microsoft.com/office/officeart/2005/8/layout/vProcess5"/>
    <dgm:cxn modelId="{725943E9-7E2A-479D-98FF-05F3D44A112B}" type="presParOf" srcId="{750584B0-8F72-4FC1-8F04-083026C179E3}" destId="{FE366500-1CE0-4E21-ABD1-DA4624D064AC}" srcOrd="2" destOrd="0" presId="urn:microsoft.com/office/officeart/2005/8/layout/vProcess5"/>
    <dgm:cxn modelId="{CB7CD89D-5B72-42CF-8554-17928ED6E43D}" type="presParOf" srcId="{750584B0-8F72-4FC1-8F04-083026C179E3}" destId="{B6A03898-272E-4EF0-AF67-078971E9CE25}" srcOrd="3" destOrd="0" presId="urn:microsoft.com/office/officeart/2005/8/layout/vProcess5"/>
    <dgm:cxn modelId="{D95DFD20-FBA3-4B8D-AD69-200D22D681F3}" type="presParOf" srcId="{750584B0-8F72-4FC1-8F04-083026C179E3}" destId="{7B17664F-C9B3-4249-A8B8-C4D300FA926D}" srcOrd="4" destOrd="0" presId="urn:microsoft.com/office/officeart/2005/8/layout/vProcess5"/>
    <dgm:cxn modelId="{667C7091-2AFD-4C7D-8447-72131A979E49}" type="presParOf" srcId="{750584B0-8F72-4FC1-8F04-083026C179E3}" destId="{6EA6D48D-BAD0-473B-A278-4CF37A911351}" srcOrd="5" destOrd="0" presId="urn:microsoft.com/office/officeart/2005/8/layout/vProcess5"/>
    <dgm:cxn modelId="{98616849-76B6-47D0-B92C-3F5E96C15DC0}" type="presParOf" srcId="{750584B0-8F72-4FC1-8F04-083026C179E3}" destId="{AE9552E2-4F18-4949-BE6B-3424A9372BC7}" srcOrd="6" destOrd="0" presId="urn:microsoft.com/office/officeart/2005/8/layout/vProcess5"/>
    <dgm:cxn modelId="{4CC8EE6B-38AB-46B5-A9A8-A40A5104A44D}" type="presParOf" srcId="{750584B0-8F72-4FC1-8F04-083026C179E3}" destId="{03E2DFB3-AB61-455F-9BB7-2E64B786D895}" srcOrd="7" destOrd="0" presId="urn:microsoft.com/office/officeart/2005/8/layout/vProcess5"/>
    <dgm:cxn modelId="{B350729A-4EBC-4662-BBBC-77062B407462}" type="presParOf" srcId="{750584B0-8F72-4FC1-8F04-083026C179E3}" destId="{D89A8CAC-EB46-4693-A9F5-A064E8EFDD0C}" srcOrd="8" destOrd="0" presId="urn:microsoft.com/office/officeart/2005/8/layout/vProcess5"/>
    <dgm:cxn modelId="{2717DD26-3A90-46D1-9B12-55CBD4409F9F}" type="presParOf" srcId="{750584B0-8F72-4FC1-8F04-083026C179E3}" destId="{7B365600-431D-4308-99D7-92F1861F9C31}" srcOrd="9" destOrd="0" presId="urn:microsoft.com/office/officeart/2005/8/layout/vProcess5"/>
    <dgm:cxn modelId="{9E667E82-8A0D-4FA0-8638-6DE8D3DE1E04}" type="presParOf" srcId="{750584B0-8F72-4FC1-8F04-083026C179E3}" destId="{5FD72557-98A8-484B-B82C-065B0616D77B}" srcOrd="10" destOrd="0" presId="urn:microsoft.com/office/officeart/2005/8/layout/vProcess5"/>
    <dgm:cxn modelId="{D3E07C96-F5C8-4F3C-92A6-6B3330B4706A}" type="presParOf" srcId="{750584B0-8F72-4FC1-8F04-083026C179E3}" destId="{5231FB49-1DD9-4303-9D35-94208F3E324B}" srcOrd="11" destOrd="0" presId="urn:microsoft.com/office/officeart/2005/8/layout/vProcess5"/>
    <dgm:cxn modelId="{D0986F51-6D77-4890-B7E2-237DCA62282D}" type="presParOf" srcId="{750584B0-8F72-4FC1-8F04-083026C179E3}" destId="{246162F8-B5E5-4AE8-89A7-33FD83ECEF0D}" srcOrd="12" destOrd="0" presId="urn:microsoft.com/office/officeart/2005/8/layout/vProcess5"/>
    <dgm:cxn modelId="{7C243659-B71E-401B-87B7-78F9CE84F63D}" type="presParOf" srcId="{750584B0-8F72-4FC1-8F04-083026C179E3}" destId="{F8DD35B8-8792-44B6-A00D-B33E61D3EFF6}" srcOrd="13" destOrd="0" presId="urn:microsoft.com/office/officeart/2005/8/layout/vProcess5"/>
    <dgm:cxn modelId="{FBF34003-3B23-4126-AA7B-F186C93CB6A7}" type="presParOf" srcId="{750584B0-8F72-4FC1-8F04-083026C179E3}" destId="{E858857A-1BF0-4921-8D21-7BADDAF5D97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368152" y="0"/>
          <a:ext cx="1368151" cy="1553888"/>
        </a:xfrm>
        <a:prstGeom prst="trapezoid">
          <a:avLst>
            <a:gd name="adj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уровень</a:t>
          </a:r>
        </a:p>
      </dsp:txBody>
      <dsp:txXfrm>
        <a:off x="1368152" y="0"/>
        <a:ext cx="1368151" cy="1553888"/>
      </dsp:txXfrm>
    </dsp:sp>
    <dsp:sp modelId="{7099C5AD-A666-455F-9144-31509FAE35FB}">
      <dsp:nvSpPr>
        <dsp:cNvPr id="0" name=""/>
        <dsp:cNvSpPr/>
      </dsp:nvSpPr>
      <dsp:spPr>
        <a:xfrm>
          <a:off x="679178" y="1568945"/>
          <a:ext cx="2736303" cy="1553888"/>
        </a:xfrm>
        <a:prstGeom prst="trapezoid">
          <a:avLst>
            <a:gd name="adj" fmla="val 44023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158031" y="1568945"/>
        <a:ext cx="1778597" cy="1553888"/>
      </dsp:txXfrm>
    </dsp:sp>
    <dsp:sp modelId="{3405B94A-B110-4EB0-B99D-680A85764021}">
      <dsp:nvSpPr>
        <dsp:cNvPr id="0" name=""/>
        <dsp:cNvSpPr/>
      </dsp:nvSpPr>
      <dsp:spPr>
        <a:xfrm>
          <a:off x="0" y="3107776"/>
          <a:ext cx="4104456" cy="1553888"/>
        </a:xfrm>
        <a:prstGeom prst="trapezoid">
          <a:avLst>
            <a:gd name="adj" fmla="val 44023"/>
          </a:avLst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Уровень ОО</a:t>
          </a:r>
        </a:p>
      </dsp:txBody>
      <dsp:txXfrm>
        <a:off x="718279" y="3107776"/>
        <a:ext cx="2667896" cy="1553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EC8C0-9AF4-4C08-9FBE-E2B4BF8EDC03}">
      <dsp:nvSpPr>
        <dsp:cNvPr id="0" name=""/>
        <dsp:cNvSpPr/>
      </dsp:nvSpPr>
      <dsp:spPr>
        <a:xfrm>
          <a:off x="0" y="0"/>
          <a:ext cx="6225556" cy="803529"/>
        </a:xfrm>
        <a:prstGeom prst="roundRect">
          <a:avLst>
            <a:gd name="adj" fmla="val 10000"/>
          </a:avLst>
        </a:prstGeom>
        <a:solidFill>
          <a:srgbClr val="9EE0F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Сообщение пользователям о необходимости оформления листов самообследования</a:t>
          </a:r>
        </a:p>
      </dsp:txBody>
      <dsp:txXfrm>
        <a:off x="23535" y="23535"/>
        <a:ext cx="5264472" cy="756459"/>
      </dsp:txXfrm>
    </dsp:sp>
    <dsp:sp modelId="{FE366500-1CE0-4E21-ABD1-DA4624D064AC}">
      <dsp:nvSpPr>
        <dsp:cNvPr id="0" name=""/>
        <dsp:cNvSpPr/>
      </dsp:nvSpPr>
      <dsp:spPr>
        <a:xfrm>
          <a:off x="464895" y="915130"/>
          <a:ext cx="6225556" cy="803529"/>
        </a:xfrm>
        <a:prstGeom prst="roundRect">
          <a:avLst>
            <a:gd name="adj" fmla="val 10000"/>
          </a:avLst>
        </a:prstGeom>
        <a:solidFill>
          <a:srgbClr val="9EE0F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Заполнение листа самообследования с комплектом подтверждающих документов</a:t>
          </a:r>
        </a:p>
      </dsp:txBody>
      <dsp:txXfrm>
        <a:off x="488430" y="938665"/>
        <a:ext cx="5191296" cy="756459"/>
      </dsp:txXfrm>
    </dsp:sp>
    <dsp:sp modelId="{B6A03898-272E-4EF0-AF67-078971E9CE25}">
      <dsp:nvSpPr>
        <dsp:cNvPr id="0" name=""/>
        <dsp:cNvSpPr/>
      </dsp:nvSpPr>
      <dsp:spPr>
        <a:xfrm>
          <a:off x="929790" y="1830260"/>
          <a:ext cx="6225556" cy="803529"/>
        </a:xfrm>
        <a:prstGeom prst="roundRect">
          <a:avLst>
            <a:gd name="adj" fmla="val 10000"/>
          </a:avLst>
        </a:prstGeom>
        <a:solidFill>
          <a:srgbClr val="9EE0F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Подтверждение  выполненных задач от зам.директора по УВР</a:t>
          </a:r>
        </a:p>
      </dsp:txBody>
      <dsp:txXfrm>
        <a:off x="953325" y="1853795"/>
        <a:ext cx="5191296" cy="756459"/>
      </dsp:txXfrm>
    </dsp:sp>
    <dsp:sp modelId="{7B17664F-C9B3-4249-A8B8-C4D300FA926D}">
      <dsp:nvSpPr>
        <dsp:cNvPr id="0" name=""/>
        <dsp:cNvSpPr/>
      </dsp:nvSpPr>
      <dsp:spPr>
        <a:xfrm>
          <a:off x="1394686" y="2745390"/>
          <a:ext cx="6225556" cy="803529"/>
        </a:xfrm>
        <a:prstGeom prst="roundRect">
          <a:avLst>
            <a:gd name="adj" fmla="val 10000"/>
          </a:avLst>
        </a:prstGeom>
        <a:solidFill>
          <a:srgbClr val="9EE0F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Подтверждение выполненных задач от зам.директора по УПР</a:t>
          </a:r>
        </a:p>
      </dsp:txBody>
      <dsp:txXfrm>
        <a:off x="1418221" y="2768925"/>
        <a:ext cx="5191296" cy="756459"/>
      </dsp:txXfrm>
    </dsp:sp>
    <dsp:sp modelId="{6EA6D48D-BAD0-473B-A278-4CF37A911351}">
      <dsp:nvSpPr>
        <dsp:cNvPr id="0" name=""/>
        <dsp:cNvSpPr/>
      </dsp:nvSpPr>
      <dsp:spPr>
        <a:xfrm>
          <a:off x="1859581" y="3660521"/>
          <a:ext cx="6225556" cy="803529"/>
        </a:xfrm>
        <a:prstGeom prst="roundRect">
          <a:avLst>
            <a:gd name="adj" fmla="val 10000"/>
          </a:avLst>
        </a:prstGeom>
        <a:solidFill>
          <a:srgbClr val="9EE0F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Подтверждение сдачи методических разработок методистом</a:t>
          </a:r>
        </a:p>
      </dsp:txBody>
      <dsp:txXfrm>
        <a:off x="1883116" y="3684056"/>
        <a:ext cx="5191296" cy="756459"/>
      </dsp:txXfrm>
    </dsp:sp>
    <dsp:sp modelId="{AE9552E2-4F18-4949-BE6B-3424A9372BC7}">
      <dsp:nvSpPr>
        <dsp:cNvPr id="0" name=""/>
        <dsp:cNvSpPr/>
      </dsp:nvSpPr>
      <dsp:spPr>
        <a:xfrm>
          <a:off x="5703262" y="587022"/>
          <a:ext cx="522293" cy="522293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solidFill>
              <a:srgbClr val="002060"/>
            </a:solidFill>
          </a:endParaRPr>
        </a:p>
      </dsp:txBody>
      <dsp:txXfrm>
        <a:off x="5820778" y="587022"/>
        <a:ext cx="287261" cy="393025"/>
      </dsp:txXfrm>
    </dsp:sp>
    <dsp:sp modelId="{03E2DFB3-AB61-455F-9BB7-2E64B786D895}">
      <dsp:nvSpPr>
        <dsp:cNvPr id="0" name=""/>
        <dsp:cNvSpPr/>
      </dsp:nvSpPr>
      <dsp:spPr>
        <a:xfrm>
          <a:off x="6168157" y="1502152"/>
          <a:ext cx="522293" cy="522293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285673" y="1502152"/>
        <a:ext cx="287261" cy="393025"/>
      </dsp:txXfrm>
    </dsp:sp>
    <dsp:sp modelId="{D89A8CAC-EB46-4693-A9F5-A064E8EFDD0C}">
      <dsp:nvSpPr>
        <dsp:cNvPr id="0" name=""/>
        <dsp:cNvSpPr/>
      </dsp:nvSpPr>
      <dsp:spPr>
        <a:xfrm>
          <a:off x="6633053" y="2403890"/>
          <a:ext cx="522293" cy="522293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750569" y="2403890"/>
        <a:ext cx="287261" cy="393025"/>
      </dsp:txXfrm>
    </dsp:sp>
    <dsp:sp modelId="{7B365600-431D-4308-99D7-92F1861F9C31}">
      <dsp:nvSpPr>
        <dsp:cNvPr id="0" name=""/>
        <dsp:cNvSpPr/>
      </dsp:nvSpPr>
      <dsp:spPr>
        <a:xfrm>
          <a:off x="7097948" y="3327949"/>
          <a:ext cx="522293" cy="522293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215464" y="3327949"/>
        <a:ext cx="287261" cy="393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</a:t>
            </a:fld>
            <a:endParaRPr lang="ru-RU" sz="1400"/>
          </a:p>
        </p:txBody>
      </p:sp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690F5C-004C-42B9-B72F-B786C782DD2F}"/>
              </a:ext>
            </a:extLst>
          </p:cNvPr>
          <p:cNvSpPr txBox="1"/>
          <p:nvPr/>
        </p:nvSpPr>
        <p:spPr>
          <a:xfrm>
            <a:off x="843844" y="977313"/>
            <a:ext cx="762401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«Челябинский радиотехнический техникум»</a:t>
            </a:r>
            <a:endParaRPr lang="ru-RU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4A1D50-C345-4A34-88BD-4C0B81EE5703}"/>
              </a:ext>
            </a:extLst>
          </p:cNvPr>
          <p:cNvSpPr txBox="1"/>
          <p:nvPr/>
        </p:nvSpPr>
        <p:spPr>
          <a:xfrm>
            <a:off x="687983" y="1893790"/>
            <a:ext cx="7624018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2000" b="1" dirty="0"/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по внедрению бережливых технологий в системе образования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6C5848D-E353-4493-B4C3-0DA0BB73400D}"/>
              </a:ext>
            </a:extLst>
          </p:cNvPr>
          <p:cNvSpPr txBox="1"/>
          <p:nvPr/>
        </p:nvSpPr>
        <p:spPr>
          <a:xfrm>
            <a:off x="3963542" y="4705804"/>
            <a:ext cx="48515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«ЧРТ»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Каримова Лариса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Зинатовна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D1909E-D425-4815-B6E0-8863093AA9F6}"/>
              </a:ext>
            </a:extLst>
          </p:cNvPr>
          <p:cNvSpPr txBox="1"/>
          <p:nvPr/>
        </p:nvSpPr>
        <p:spPr>
          <a:xfrm>
            <a:off x="843844" y="3480995"/>
            <a:ext cx="762401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Оптимизация процесса формирования листа самообследования в ГБПОУ «Челябинский радиотехнический техникум»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77" y="629939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4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6C5848D-E353-4493-B4C3-0DA0BB73400D}"/>
              </a:ext>
            </a:extLst>
          </p:cNvPr>
          <p:cNvSpPr txBox="1"/>
          <p:nvPr/>
        </p:nvSpPr>
        <p:spPr>
          <a:xfrm>
            <a:off x="2393467" y="6028689"/>
            <a:ext cx="39958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- 2022г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872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10</a:t>
            </a:fld>
            <a:endParaRPr lang="ru-RU" sz="1400"/>
          </a:p>
        </p:txBody>
      </p:sp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690F5C-004C-42B9-B72F-B786C782DD2F}"/>
              </a:ext>
            </a:extLst>
          </p:cNvPr>
          <p:cNvSpPr txBox="1"/>
          <p:nvPr/>
        </p:nvSpPr>
        <p:spPr>
          <a:xfrm>
            <a:off x="843844" y="977313"/>
            <a:ext cx="762401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реализации проекта</a:t>
            </a: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4A1D50-C345-4A34-88BD-4C0B81EE5703}"/>
              </a:ext>
            </a:extLst>
          </p:cNvPr>
          <p:cNvSpPr txBox="1"/>
          <p:nvPr/>
        </p:nvSpPr>
        <p:spPr>
          <a:xfrm>
            <a:off x="712996" y="1910934"/>
            <a:ext cx="3649615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1с предприятие разработана информационная система, обеспечивающая хранение, подтверждение и своевременную обработку листов самообследования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77" y="629939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4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51C3F4-9A63-49B6-55A1-5A8EC5BA2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745" y="1492202"/>
            <a:ext cx="4098508" cy="332043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DFF9E03-9905-4C0A-A712-2A8A4CF4B4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787" y="4271479"/>
            <a:ext cx="6312252" cy="208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11</a:t>
            </a:fld>
            <a:endParaRPr lang="ru-RU" sz="1400"/>
          </a:p>
        </p:txBody>
      </p:sp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690F5C-004C-42B9-B72F-B786C782DD2F}"/>
              </a:ext>
            </a:extLst>
          </p:cNvPr>
          <p:cNvSpPr txBox="1"/>
          <p:nvPr/>
        </p:nvSpPr>
        <p:spPr>
          <a:xfrm>
            <a:off x="759991" y="657253"/>
            <a:ext cx="762401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проекта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77" y="629939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4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FF7169-D268-6520-F1CB-D1637849C067}"/>
              </a:ext>
            </a:extLst>
          </p:cNvPr>
          <p:cNvSpPr txBox="1"/>
          <p:nvPr/>
        </p:nvSpPr>
        <p:spPr>
          <a:xfrm>
            <a:off x="287524" y="1051055"/>
            <a:ext cx="8568952" cy="2595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достижения целевых значений показателей реализованы следующие ключевые мероприятия: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Издание приказа о разработке и введение в действие информационной системы для электронного заполнения и подтверждения листов самообследования (Приказ №71/1 К от 07.11.2022г.)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Выработка алгоритма взаимодействия сотрудников при согласовании листа самообследования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сотрудников и ответственных за согласование этапов лиц работе с информационной системой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BE8A49-CD31-9032-F9AB-B6673791DF3A}"/>
              </a:ext>
            </a:extLst>
          </p:cNvPr>
          <p:cNvSpPr txBox="1"/>
          <p:nvPr/>
        </p:nvSpPr>
        <p:spPr>
          <a:xfrm>
            <a:off x="254523" y="3790535"/>
            <a:ext cx="8568951" cy="2570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реализации проекта установлены следующие эффекты: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Организационно-управленческие: разработан алгоритм взаимодействия сотрудников по вопросу утверждения листов самообследования преподавателей; оптимизирован процесс заполнения листов самообследования.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Экономические: сокращение времени на заполнение листов самообследования, сокращение количества используемой бумаги.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Социальные: повышение уровня объективности оценки достижений преподавателей, снижение конфликтности.</a:t>
            </a:r>
          </a:p>
        </p:txBody>
      </p:sp>
    </p:spTree>
    <p:extLst>
      <p:ext uri="{BB962C8B-B14F-4D97-AF65-F5344CB8AC3E}">
        <p14:creationId xmlns:p14="http://schemas.microsoft.com/office/powerpoint/2010/main" val="235811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844" y="857058"/>
            <a:ext cx="8219256" cy="54456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формирования листа самообследования в ГБПОУ «Челябинский радиотехнический техникум»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239807"/>
              </p:ext>
            </p:extLst>
          </p:nvPr>
        </p:nvGraphicFramePr>
        <p:xfrm>
          <a:off x="539750" y="1628775"/>
          <a:ext cx="8085138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18945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66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44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pic>
        <p:nvPicPr>
          <p:cNvPr id="14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75823BC2-FB12-47E6-82C8-06BB47B28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A6DAA447-8852-48FC-B34D-B3D4DBC95E62}"/>
              </a:ext>
            </a:extLst>
          </p:cNvPr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xmlns="" id="{1CAD2D00-2E32-44F1-9195-0482C5AE1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66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B7F9214-65B7-4DA9-8E70-1F7568E6EF8E}"/>
              </a:ext>
            </a:extLst>
          </p:cNvPr>
          <p:cNvSpPr/>
          <p:nvPr/>
        </p:nvSpPr>
        <p:spPr>
          <a:xfrm>
            <a:off x="683568" y="1099765"/>
            <a:ext cx="750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Ссылка на сайт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FDB8E0C-BD3E-44F6-8E70-117F0B963AF4}"/>
              </a:ext>
            </a:extLst>
          </p:cNvPr>
          <p:cNvSpPr/>
          <p:nvPr/>
        </p:nvSpPr>
        <p:spPr>
          <a:xfrm>
            <a:off x="1587753" y="1639662"/>
            <a:ext cx="596849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https://www.radiotech.su/activity/lean-technologies/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A80CBA1-A427-42E6-F75F-4F1B1F1A5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1727"/>
            <a:ext cx="9144000" cy="34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0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2261134-B118-4814-910A-53FD1FCF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84" y="6237312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D8E1C705-14D6-41FD-9035-1DBB5D4D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197B7BC-FC34-5C37-56FB-F71680D4E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444" y="1024102"/>
            <a:ext cx="7629656" cy="539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1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2AD4DEC4-E446-475C-A333-F6C77385E2A3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14" y="35718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7" y="57306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E6847F8-8D88-1197-E12C-B6C6F0FEF907}"/>
              </a:ext>
            </a:extLst>
          </p:cNvPr>
          <p:cNvGraphicFramePr>
            <a:graphicFrameLocks noGrp="1"/>
          </p:cNvGraphicFramePr>
          <p:nvPr/>
        </p:nvGraphicFramePr>
        <p:xfrm>
          <a:off x="2246671" y="5169964"/>
          <a:ext cx="6413500" cy="1245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374">
                  <a:extLst>
                    <a:ext uri="{9D8B030D-6E8A-4147-A177-3AD203B41FA5}">
                      <a16:colId xmlns:a16="http://schemas.microsoft.com/office/drawing/2014/main" xmlns="" val="1577185210"/>
                    </a:ext>
                  </a:extLst>
                </a:gridCol>
                <a:gridCol w="6185126">
                  <a:extLst>
                    <a:ext uri="{9D8B030D-6E8A-4147-A177-3AD203B41FA5}">
                      <a16:colId xmlns:a16="http://schemas.microsoft.com/office/drawing/2014/main" xmlns="" val="4022248336"/>
                    </a:ext>
                  </a:extLst>
                </a:gridCol>
              </a:tblGrid>
              <a:tr h="313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проблемы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81131104"/>
                  </a:ext>
                </a:extLst>
              </a:tr>
              <a:tr h="310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Длительное ручное заполнение листа самообследования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84566357"/>
                  </a:ext>
                </a:extLst>
              </a:tr>
              <a:tr h="310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Передача документов вручную на бумажном носителе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62414503"/>
                  </a:ext>
                </a:extLst>
              </a:tr>
              <a:tr h="310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Длительнаяподтверждение</a:t>
                      </a:r>
                      <a:r>
                        <a:rPr lang="ru-RU" sz="1600" u="none" strike="noStrike" dirty="0">
                          <a:effectLst/>
                        </a:rPr>
                        <a:t>  листов самообследования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1265955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B8E3AE4-3DF7-A3C3-67B2-36F5312CA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" y="1068978"/>
            <a:ext cx="8948529" cy="32483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1907704" y="788578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2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07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3670C98-465A-A13A-07AA-294043E5E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725" y="1417346"/>
            <a:ext cx="7992549" cy="472480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827584" y="1231929"/>
          <a:ext cx="4104456" cy="46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172319" y="2073439"/>
            <a:ext cx="2827136" cy="535781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53134" y="2840439"/>
            <a:ext cx="2810024" cy="535781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53134" y="3596669"/>
            <a:ext cx="3171089" cy="180572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</a:rPr>
              <a:t>1. Длительное ручное заполнение листа самообследования </a:t>
            </a:r>
          </a:p>
          <a:p>
            <a:r>
              <a:rPr lang="ru-RU" sz="1200" dirty="0">
                <a:solidFill>
                  <a:schemeClr val="tx1"/>
                </a:solidFill>
              </a:rPr>
              <a:t>2. Передача документов вручную на бумажном носителе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3. Длительное подтверждение  листов самообследования </a:t>
            </a:r>
          </a:p>
        </p:txBody>
      </p:sp>
      <p:sp>
        <p:nvSpPr>
          <p:cNvPr id="9" name="Пятно 1 60"/>
          <p:cNvSpPr/>
          <p:nvPr/>
        </p:nvSpPr>
        <p:spPr>
          <a:xfrm>
            <a:off x="1775883" y="4896893"/>
            <a:ext cx="601776" cy="46866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6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2681314" y="4333054"/>
            <a:ext cx="603995" cy="44958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3173297" y="4896893"/>
            <a:ext cx="732498" cy="49664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pic>
        <p:nvPicPr>
          <p:cNvPr id="1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3807"/>
            <a:ext cx="540000" cy="69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482392" y="493230"/>
            <a:ext cx="2484277" cy="2700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50250"/>
            <a:ext cx="5218385" cy="21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07" y="6358650"/>
            <a:ext cx="5218385" cy="21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5"/>
          <p:cNvSpPr>
            <a:spLocks noChangeArrowheads="1"/>
          </p:cNvSpPr>
          <p:nvPr/>
        </p:nvSpPr>
        <p:spPr bwMode="auto">
          <a:xfrm>
            <a:off x="2986739" y="1455602"/>
            <a:ext cx="3599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Пирамида  проблем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970D5C5-FB1B-4607-B94D-242D9579A688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3" y="493527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42" y="644777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5"/>
          <p:cNvSpPr>
            <a:spLocks noChangeArrowheads="1"/>
          </p:cNvSpPr>
          <p:nvPr/>
        </p:nvSpPr>
        <p:spPr bwMode="auto">
          <a:xfrm>
            <a:off x="0" y="766064"/>
            <a:ext cx="88936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Карта целевого состояния процесса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Оптимизация процесса формирования листа самообследования в ГБПОУ «Челябинский радиотехнический техникум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6795173-49D8-E0C4-3EBE-3BCCC47B7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23751"/>
            <a:ext cx="9144000" cy="3210498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A71DB864-EB1C-2B4D-C0BB-0DBFEF90A20D}"/>
              </a:ext>
            </a:extLst>
          </p:cNvPr>
          <p:cNvGraphicFramePr>
            <a:graphicFrameLocks noGrp="1"/>
          </p:cNvGraphicFramePr>
          <p:nvPr/>
        </p:nvGraphicFramePr>
        <p:xfrm>
          <a:off x="3854883" y="5358759"/>
          <a:ext cx="5130801" cy="727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459">
                  <a:extLst>
                    <a:ext uri="{9D8B030D-6E8A-4147-A177-3AD203B41FA5}">
                      <a16:colId xmlns:a16="http://schemas.microsoft.com/office/drawing/2014/main" xmlns="" val="517043563"/>
                    </a:ext>
                  </a:extLst>
                </a:gridCol>
                <a:gridCol w="4902342">
                  <a:extLst>
                    <a:ext uri="{9D8B030D-6E8A-4147-A177-3AD203B41FA5}">
                      <a16:colId xmlns:a16="http://schemas.microsoft.com/office/drawing/2014/main" xmlns="" val="7427756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решений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29898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Разработка информационной системы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89410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Выработка алгоритма взаимодействия сотрудников при согласовании листа самообследования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454397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7</a:t>
            </a:fld>
            <a:endParaRPr lang="ru-RU" sz="1400"/>
          </a:p>
        </p:txBody>
      </p:sp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52651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20514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3844" y="1343940"/>
          <a:ext cx="8846902" cy="5486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4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3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7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85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0341"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 Проблема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Мероприятия  по решению проблемы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Ответственный</a:t>
                      </a:r>
                      <a:r>
                        <a:rPr lang="ru-RU" sz="1300" baseline="0" dirty="0"/>
                        <a:t> 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срок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Ожидаемый результат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80">
                <a:tc rowSpan="5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Длительное ручное заполнение листа самообследования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Издание приказа о разработке информационной системы для хранения всех подтверждающих документов (приказов, распоряжений, фотоотчетов и т.п.)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13.10.2022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ручного заполнения листов самообследования.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листов самообследования в электронном виде.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времени на сбор листов самообследования.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80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информационной системы</a:t>
                      </a:r>
                    </a:p>
                  </a:txBody>
                  <a:tcPr marL="91438" marR="91438" marT="45739" marB="457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13.10.2022-24.10.2022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535">
                <a:tc vMerge="1"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 </a:t>
                      </a: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общего совещания участников проекта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35">
                <a:tc vMerge="1"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 </a:t>
                      </a: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преподавателей работе с информационной системой</a:t>
                      </a:r>
                    </a:p>
                  </a:txBody>
                  <a:tcPr marL="91438" marR="91438" marT="45739" marB="45739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26.10.2022-28.10.2022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1535">
                <a:tc vMerge="1"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altLang="ru-RU" sz="1400" b="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 приказа о введение в действие информационной системы для электронного заполнения и подтверждения листов самообследования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1494851" y="829723"/>
            <a:ext cx="6311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69353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8</a:t>
            </a:fld>
            <a:endParaRPr lang="ru-RU" sz="1400"/>
          </a:p>
        </p:txBody>
      </p:sp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52651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20514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одержимое 6"/>
          <p:cNvGraphicFramePr>
            <a:graphicFrameLocks noGrp="1"/>
          </p:cNvGraphicFramePr>
          <p:nvPr>
            <p:ph idx="1"/>
          </p:nvPr>
        </p:nvGraphicFramePr>
        <p:xfrm>
          <a:off x="70430" y="1000165"/>
          <a:ext cx="9038072" cy="579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7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41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06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1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7281"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 Проблема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Мероприятия  по решению проблемы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Ответственный</a:t>
                      </a:r>
                      <a:r>
                        <a:rPr lang="ru-RU" sz="1300" baseline="0" dirty="0"/>
                        <a:t> 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срок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/>
                        <a:t>Ожидаемый результат</a:t>
                      </a:r>
                      <a:endParaRPr lang="ru-RU" sz="13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6850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Передача документов вручную на бумажном носителе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Выработка алгоритма взаимодействия сотрудников при согласовании листа самообследования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31.10.2022-14.11.2022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этапов согласования.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3834"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Длительное подтверждение листов самообследования 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Издание приказа о введение в действие информационной системы для электронного заполнения и подтверждения листов 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Андронова М.Н.,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Зам.директора по УПР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15.11.2022-17.11.2022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Сокращения времени на подтверждение листа самообследования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873841"/>
                  </a:ext>
                </a:extLst>
              </a:tr>
              <a:tr h="79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Обучение ответственных за согласование этапов лиц работе с информационной системой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4288997"/>
                  </a:ext>
                </a:extLst>
              </a:tr>
              <a:tr h="1742723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и оценка достижения целевых показателей проекта</a:t>
                      </a: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Каримова Л.З., директор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17.11-11.12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времени на заполнение листа самообследования в 5 раз, исключение ошибок при заполнении листа самообследования </a:t>
                      </a:r>
                    </a:p>
                  </a:txBody>
                  <a:tcPr marL="91438" marR="91438" marT="45739" marB="45739" anchor="ctr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1463336"/>
                  </a:ext>
                </a:extLst>
              </a:tr>
            </a:tbl>
          </a:graphicData>
        </a:graphic>
      </p:graphicFrame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1494851" y="581021"/>
            <a:ext cx="6311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98232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title"/>
          </p:nvPr>
        </p:nvSpPr>
        <p:spPr>
          <a:xfrm>
            <a:off x="483844" y="959978"/>
            <a:ext cx="8229600" cy="490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>
                <a:solidFill>
                  <a:srgbClr val="0070C0"/>
                </a:solidFill>
              </a:rPr>
              <a:t>Достигнутые результаты (было и стало) </a:t>
            </a:r>
          </a:p>
        </p:txBody>
      </p:sp>
      <p:sp>
        <p:nvSpPr>
          <p:cNvPr id="23555" name="Содержимое 4"/>
          <p:cNvSpPr>
            <a:spLocks noGrp="1"/>
          </p:cNvSpPr>
          <p:nvPr>
            <p:ph idx="1"/>
          </p:nvPr>
        </p:nvSpPr>
        <p:spPr>
          <a:xfrm>
            <a:off x="461606" y="1484784"/>
            <a:ext cx="8229600" cy="461665"/>
          </a:xfr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2400" b="1" dirty="0">
                <a:solidFill>
                  <a:srgbClr val="00B0F0"/>
                </a:solidFill>
              </a:rPr>
              <a:t>Время протекания процесса:</a:t>
            </a:r>
            <a:r>
              <a:rPr lang="en-US" altLang="ru-RU" sz="2400" b="1" dirty="0">
                <a:solidFill>
                  <a:srgbClr val="00B0F0"/>
                </a:solidFill>
                <a:latin typeface="Franklin Gothic Book" pitchFamily="34" charset="0"/>
              </a:rPr>
              <a:t> </a:t>
            </a:r>
            <a:endParaRPr lang="ru-RU" altLang="ru-RU" sz="2400" b="1" dirty="0">
              <a:solidFill>
                <a:srgbClr val="00B0F0"/>
              </a:solidFill>
            </a:endParaRPr>
          </a:p>
        </p:txBody>
      </p:sp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73995617-6FF0-4B41-9B11-82E5C3F61D0B}" type="slidenum">
              <a:rPr lang="ru-RU" altLang="ru-RU" smtClean="0">
                <a:latin typeface="Arial" charset="0"/>
              </a:rPr>
              <a:pPr eaLnBrk="0" hangingPunct="0"/>
              <a:t>9</a:t>
            </a:fld>
            <a:endParaRPr lang="ru-RU" altLang="ru-RU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718" y="1949039"/>
            <a:ext cx="3714750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БЫЛО</a:t>
            </a:r>
            <a:r>
              <a:rPr lang="ru-RU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srgbClr val="0070C0"/>
                </a:solidFill>
                <a:cs typeface="Arial" panose="020B0604020202020204" pitchFamily="34" charset="0"/>
              </a:rPr>
              <a:t>5 рабочих дней</a:t>
            </a:r>
            <a:endParaRPr lang="ru-RU" sz="2800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58468" y="1971919"/>
            <a:ext cx="371475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СТАЛО</a:t>
            </a:r>
            <a:r>
              <a:rPr lang="ru-RU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srgbClr val="0070C0"/>
                </a:solidFill>
                <a:cs typeface="Arial" panose="020B0604020202020204" pitchFamily="34" charset="0"/>
              </a:rPr>
              <a:t>1 рабочий день</a:t>
            </a:r>
            <a:endParaRPr lang="ru-RU" sz="2800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9" name="Прямоугольник 23"/>
          <p:cNvSpPr>
            <a:spLocks noChangeArrowheads="1"/>
          </p:cNvSpPr>
          <p:nvPr/>
        </p:nvSpPr>
        <p:spPr bwMode="auto">
          <a:xfrm>
            <a:off x="565600" y="3974346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ЭКОНОМИЯ ВРЕМЕНИ или  других ресурсов:  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4 рабочих дня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80%</a:t>
            </a: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4287151" y="2204868"/>
            <a:ext cx="0" cy="136814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90256" y="3617149"/>
            <a:ext cx="6429375" cy="119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13894" y="5023696"/>
            <a:ext cx="8650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СНИЖЕНИЕ ВРЕМЕННЫХ ПОТЕРЬ  ЗА СЧЕТ </a:t>
            </a:r>
          </a:p>
          <a:p>
            <a:pPr algn="ctr">
              <a:defRPr/>
            </a:pP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sz="1600" b="1" dirty="0">
                <a:solidFill>
                  <a:srgbClr val="2992A7"/>
                </a:solidFill>
                <a:latin typeface="Arial" panose="020B0604020202020204" pitchFamily="34" charset="0"/>
              </a:rPr>
              <a:t>Автоматизации процесса заполнения листов самообследования преподавателей, разработки алгоритма утверждения листов самообследования</a:t>
            </a:r>
          </a:p>
        </p:txBody>
      </p:sp>
      <p:pic>
        <p:nvPicPr>
          <p:cNvPr id="16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xmlns="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3" y="493527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256" y="6305102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988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683</Words>
  <Application>Microsoft Office PowerPoint</Application>
  <PresentationFormat>Экран (4:3)</PresentationFormat>
  <Paragraphs>155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think-cell Slide</vt:lpstr>
      <vt:lpstr>Челябинская область</vt:lpstr>
      <vt:lpstr>Презентация PowerPoint</vt:lpstr>
      <vt:lpstr>Презентация PowerPoint</vt:lpstr>
      <vt:lpstr>Челябинская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Достигнутые результаты (было и стало) </vt:lpstr>
      <vt:lpstr>Челябинская область</vt:lpstr>
      <vt:lpstr>Челябинская область</vt:lpstr>
      <vt:lpstr>Стандарт формирования листа самообследования в ГБПОУ «Челябинский радиотехнический техникум»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Татьяна Хлызова</cp:lastModifiedBy>
  <cp:revision>129</cp:revision>
  <cp:lastPrinted>2019-04-25T09:14:46Z</cp:lastPrinted>
  <dcterms:created xsi:type="dcterms:W3CDTF">2018-08-20T14:01:12Z</dcterms:created>
  <dcterms:modified xsi:type="dcterms:W3CDTF">2023-05-12T03:58:06Z</dcterms:modified>
</cp:coreProperties>
</file>